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" charset="1" panose="00000500000000000000"/>
      <p:regular r:id="rId18"/>
    </p:embeddedFont>
    <p:embeddedFont>
      <p:font typeface="Poppins Semi-Bold" charset="1" panose="00000700000000000000"/>
      <p:regular r:id="rId19"/>
    </p:embeddedFont>
    <p:embeddedFont>
      <p:font typeface="Open Sauce Bold" charset="1" panose="00000800000000000000"/>
      <p:regular r:id="rId20"/>
    </p:embeddedFont>
    <p:embeddedFont>
      <p:font typeface="Garet" charset="1" panose="000000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57006" y="8994433"/>
            <a:ext cx="3834280" cy="2098397"/>
          </a:xfrm>
          <a:custGeom>
            <a:avLst/>
            <a:gdLst/>
            <a:ahLst/>
            <a:cxnLst/>
            <a:rect r="r" b="b" t="t" l="l"/>
            <a:pathLst>
              <a:path h="2098397" w="3834280">
                <a:moveTo>
                  <a:pt x="0" y="0"/>
                </a:moveTo>
                <a:lnTo>
                  <a:pt x="3834279" y="0"/>
                </a:lnTo>
                <a:lnTo>
                  <a:pt x="3834279" y="2098396"/>
                </a:lnTo>
                <a:lnTo>
                  <a:pt x="0" y="2098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773" y="3133517"/>
            <a:ext cx="110932" cy="3552881"/>
            <a:chOff x="0" y="0"/>
            <a:chExt cx="26478" cy="8480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78" cy="848023"/>
            </a:xfrm>
            <a:custGeom>
              <a:avLst/>
              <a:gdLst/>
              <a:ahLst/>
              <a:cxnLst/>
              <a:rect r="r" b="b" t="t" l="l"/>
              <a:pathLst>
                <a:path h="848023" w="26478">
                  <a:moveTo>
                    <a:pt x="0" y="0"/>
                  </a:moveTo>
                  <a:lnTo>
                    <a:pt x="26478" y="0"/>
                  </a:lnTo>
                  <a:lnTo>
                    <a:pt x="26478" y="848023"/>
                  </a:lnTo>
                  <a:lnTo>
                    <a:pt x="0" y="8480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478" cy="867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30683" y="1543025"/>
            <a:ext cx="6733865" cy="67338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443" y="0"/>
                  </a:moveTo>
                  <a:lnTo>
                    <a:pt x="786357" y="0"/>
                  </a:lnTo>
                  <a:cubicBezTo>
                    <a:pt x="800961" y="0"/>
                    <a:pt x="812800" y="11839"/>
                    <a:pt x="812800" y="26443"/>
                  </a:cubicBezTo>
                  <a:lnTo>
                    <a:pt x="812800" y="786357"/>
                  </a:lnTo>
                  <a:cubicBezTo>
                    <a:pt x="812800" y="800961"/>
                    <a:pt x="800961" y="812800"/>
                    <a:pt x="786357" y="812800"/>
                  </a:cubicBezTo>
                  <a:lnTo>
                    <a:pt x="26443" y="812800"/>
                  </a:lnTo>
                  <a:cubicBezTo>
                    <a:pt x="11839" y="812800"/>
                    <a:pt x="0" y="800961"/>
                    <a:pt x="0" y="786357"/>
                  </a:cubicBezTo>
                  <a:lnTo>
                    <a:pt x="0" y="26443"/>
                  </a:lnTo>
                  <a:cubicBezTo>
                    <a:pt x="0" y="11839"/>
                    <a:pt x="11839" y="0"/>
                    <a:pt x="2644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52928" y="7034551"/>
            <a:ext cx="8553855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Identifying fraudulent transections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2928" y="2943017"/>
            <a:ext cx="7179462" cy="374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1"/>
              </a:lnSpc>
              <a:spcBef>
                <a:spcPct val="0"/>
              </a:spcBef>
            </a:pPr>
            <a:r>
              <a:rPr lang="en-US" b="true" sz="7080" spc="35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CREDIT CARD FRAUD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071" y="1306261"/>
            <a:ext cx="8434929" cy="7674479"/>
          </a:xfrm>
          <a:custGeom>
            <a:avLst/>
            <a:gdLst/>
            <a:ahLst/>
            <a:cxnLst/>
            <a:rect r="r" b="b" t="t" l="l"/>
            <a:pathLst>
              <a:path h="7674479" w="8434929">
                <a:moveTo>
                  <a:pt x="0" y="0"/>
                </a:moveTo>
                <a:lnTo>
                  <a:pt x="8434929" y="0"/>
                </a:lnTo>
                <a:lnTo>
                  <a:pt x="8434929" y="7674478"/>
                </a:lnTo>
                <a:lnTo>
                  <a:pt x="0" y="767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5" t="-905" r="0" b="-1106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53071" y="4366259"/>
            <a:ext cx="8434929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BAR GRAPH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76" t="0" r="-40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27758" y="3668834"/>
            <a:ext cx="5589466" cy="5589466"/>
          </a:xfrm>
          <a:custGeom>
            <a:avLst/>
            <a:gdLst/>
            <a:ahLst/>
            <a:cxnLst/>
            <a:rect r="r" b="b" t="t" l="l"/>
            <a:pathLst>
              <a:path h="5589466" w="5589466">
                <a:moveTo>
                  <a:pt x="0" y="0"/>
                </a:moveTo>
                <a:lnTo>
                  <a:pt x="5589466" y="0"/>
                </a:lnTo>
                <a:lnTo>
                  <a:pt x="5589466" y="5589466"/>
                </a:lnTo>
                <a:lnTo>
                  <a:pt x="0" y="55894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27758" y="4194104"/>
            <a:ext cx="5589466" cy="255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93"/>
              </a:lnSpc>
              <a:spcBef>
                <a:spcPct val="0"/>
              </a:spcBef>
            </a:pPr>
            <a:r>
              <a:rPr lang="en-US" sz="14270" spc="13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99%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4828" y="1248557"/>
            <a:ext cx="6246725" cy="92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4828" y="2148494"/>
            <a:ext cx="5927739" cy="65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944" spc="19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model works well for the given in put of the amount and the transactions.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71663" y="7181821"/>
            <a:ext cx="5701657" cy="17585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8139" y="4561358"/>
            <a:ext cx="5435861" cy="208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b="true" sz="8174" spc="882">
                <a:solidFill>
                  <a:srgbClr val="231F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0871" y="4132287"/>
            <a:ext cx="1006864" cy="4219911"/>
            <a:chOff x="0" y="0"/>
            <a:chExt cx="265182" cy="1111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182" cy="1111417"/>
            </a:xfrm>
            <a:custGeom>
              <a:avLst/>
              <a:gdLst/>
              <a:ahLst/>
              <a:cxnLst/>
              <a:rect r="r" b="b" t="t" l="l"/>
              <a:pathLst>
                <a:path h="1111417" w="265182">
                  <a:moveTo>
                    <a:pt x="132591" y="0"/>
                  </a:moveTo>
                  <a:lnTo>
                    <a:pt x="132591" y="0"/>
                  </a:lnTo>
                  <a:cubicBezTo>
                    <a:pt x="167757" y="0"/>
                    <a:pt x="201482" y="13969"/>
                    <a:pt x="226347" y="38835"/>
                  </a:cubicBezTo>
                  <a:cubicBezTo>
                    <a:pt x="251213" y="63701"/>
                    <a:pt x="265182" y="97426"/>
                    <a:pt x="265182" y="132591"/>
                  </a:cubicBezTo>
                  <a:lnTo>
                    <a:pt x="265182" y="978826"/>
                  </a:lnTo>
                  <a:cubicBezTo>
                    <a:pt x="265182" y="1013991"/>
                    <a:pt x="251213" y="1047716"/>
                    <a:pt x="226347" y="1072582"/>
                  </a:cubicBezTo>
                  <a:cubicBezTo>
                    <a:pt x="201482" y="1097447"/>
                    <a:pt x="167757" y="1111417"/>
                    <a:pt x="132591" y="1111417"/>
                  </a:cubicBezTo>
                  <a:lnTo>
                    <a:pt x="132591" y="1111417"/>
                  </a:lnTo>
                  <a:cubicBezTo>
                    <a:pt x="97426" y="1111417"/>
                    <a:pt x="63701" y="1097447"/>
                    <a:pt x="38835" y="1072582"/>
                  </a:cubicBezTo>
                  <a:cubicBezTo>
                    <a:pt x="13969" y="1047716"/>
                    <a:pt x="0" y="1013991"/>
                    <a:pt x="0" y="978826"/>
                  </a:cubicBezTo>
                  <a:lnTo>
                    <a:pt x="0" y="132591"/>
                  </a:lnTo>
                  <a:cubicBezTo>
                    <a:pt x="0" y="97426"/>
                    <a:pt x="13969" y="63701"/>
                    <a:pt x="38835" y="38835"/>
                  </a:cubicBezTo>
                  <a:cubicBezTo>
                    <a:pt x="63701" y="13969"/>
                    <a:pt x="97426" y="0"/>
                    <a:pt x="132591" y="0"/>
                  </a:cubicBezTo>
                  <a:close/>
                </a:path>
              </a:pathLst>
            </a:custGeom>
            <a:solidFill>
              <a:srgbClr val="1C5739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80975"/>
              <a:ext cx="265182" cy="12923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29"/>
                </a:lnSpc>
              </a:pPr>
              <a:r>
                <a:rPr lang="en-US" b="true" sz="2999" spc="173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  <a:p>
              <a:pPr algn="ctr">
                <a:lnSpc>
                  <a:spcPts val="5248"/>
                </a:lnSpc>
              </a:pPr>
              <a:r>
                <a:rPr lang="en-US" b="true" sz="2899" spc="168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  <a:p>
              <a:pPr algn="ctr">
                <a:lnSpc>
                  <a:spcPts val="5248"/>
                </a:lnSpc>
              </a:pPr>
              <a:r>
                <a:rPr lang="en-US" b="true" sz="2899" spc="168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  <a:p>
              <a:pPr algn="ctr">
                <a:lnSpc>
                  <a:spcPts val="5248"/>
                </a:lnSpc>
              </a:pPr>
              <a:r>
                <a:rPr lang="en-US" b="true" sz="2899" spc="168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  <a:p>
              <a:pPr algn="ctr" marL="0" indent="0" lvl="0">
                <a:lnSpc>
                  <a:spcPts val="5248"/>
                </a:lnSpc>
              </a:pPr>
              <a:r>
                <a:rPr lang="en-US" b="true" sz="2899" spc="168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54303" y="1725297"/>
            <a:ext cx="6559506" cy="128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95"/>
              </a:lnSpc>
            </a:pPr>
            <a:r>
              <a:rPr lang="en-US" sz="7605" spc="745">
                <a:solidFill>
                  <a:srgbClr val="231F20"/>
                </a:solidFill>
                <a:latin typeface="Garet"/>
                <a:ea typeface="Garet"/>
                <a:cs typeface="Garet"/>
                <a:sym typeface="Garet"/>
              </a:rPr>
              <a:t>GROUP-13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76119" y="4381655"/>
            <a:ext cx="3967287" cy="4139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4"/>
              </a:lnSpc>
            </a:pPr>
            <a:r>
              <a:rPr lang="en-US" sz="3046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DISHA</a:t>
            </a:r>
          </a:p>
          <a:p>
            <a:pPr algn="l">
              <a:lnSpc>
                <a:spcPts val="5514"/>
              </a:lnSpc>
            </a:pPr>
            <a:r>
              <a:rPr lang="en-US" sz="3046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NIVEDITA</a:t>
            </a:r>
          </a:p>
          <a:p>
            <a:pPr algn="l">
              <a:lnSpc>
                <a:spcPts val="5514"/>
              </a:lnSpc>
            </a:pPr>
            <a:r>
              <a:rPr lang="en-US" sz="3046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HARSH DUBEY</a:t>
            </a:r>
          </a:p>
          <a:p>
            <a:pPr algn="l">
              <a:lnSpc>
                <a:spcPts val="5514"/>
              </a:lnSpc>
            </a:pPr>
            <a:r>
              <a:rPr lang="en-US" sz="3046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NIKHIL</a:t>
            </a:r>
          </a:p>
          <a:p>
            <a:pPr algn="l">
              <a:lnSpc>
                <a:spcPts val="5514"/>
              </a:lnSpc>
            </a:pPr>
            <a:r>
              <a:rPr lang="en-US" sz="3046" spc="176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HARSHIT</a:t>
            </a:r>
          </a:p>
          <a:p>
            <a:pPr algn="l">
              <a:lnSpc>
                <a:spcPts val="551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49560" y="1266941"/>
            <a:ext cx="1176159" cy="1910409"/>
            <a:chOff x="0" y="0"/>
            <a:chExt cx="1465906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88602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88602">
                  <a:moveTo>
                    <a:pt x="1408409" y="1366393"/>
                  </a:moveTo>
                  <a:lnTo>
                    <a:pt x="399269" y="2365883"/>
                  </a:lnTo>
                  <a:cubicBezTo>
                    <a:pt x="318979" y="2444877"/>
                    <a:pt x="188797" y="2444877"/>
                    <a:pt x="108379" y="2365883"/>
                  </a:cubicBezTo>
                  <a:lnTo>
                    <a:pt x="0" y="2258441"/>
                  </a:lnTo>
                  <a:lnTo>
                    <a:pt x="900120" y="1366393"/>
                  </a:lnTo>
                  <a:cubicBezTo>
                    <a:pt x="980410" y="1286891"/>
                    <a:pt x="980410" y="1157859"/>
                    <a:pt x="900120" y="1078357"/>
                  </a:cubicBezTo>
                  <a:lnTo>
                    <a:pt x="0" y="186944"/>
                  </a:lnTo>
                  <a:lnTo>
                    <a:pt x="108507" y="79502"/>
                  </a:lnTo>
                  <a:cubicBezTo>
                    <a:pt x="188797" y="0"/>
                    <a:pt x="318979" y="0"/>
                    <a:pt x="399398" y="79502"/>
                  </a:cubicBezTo>
                  <a:lnTo>
                    <a:pt x="1408537" y="1078357"/>
                  </a:lnTo>
                  <a:cubicBezTo>
                    <a:pt x="1488602" y="1157859"/>
                    <a:pt x="1488602" y="1286891"/>
                    <a:pt x="1408537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1480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364570"/>
            <a:ext cx="6492468" cy="1715151"/>
            <a:chOff x="0" y="0"/>
            <a:chExt cx="8091895" cy="21376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48806" cy="2184206"/>
            </a:xfrm>
            <a:custGeom>
              <a:avLst/>
              <a:gdLst/>
              <a:ahLst/>
              <a:cxnLst/>
              <a:rect r="r" b="b" t="t" l="l"/>
              <a:pathLst>
                <a:path h="2184206" w="8148806">
                  <a:moveTo>
                    <a:pt x="7094096" y="0"/>
                  </a:moveTo>
                  <a:lnTo>
                    <a:pt x="0" y="0"/>
                  </a:lnTo>
                  <a:lnTo>
                    <a:pt x="919355" y="934159"/>
                  </a:lnTo>
                  <a:cubicBezTo>
                    <a:pt x="962696" y="978211"/>
                    <a:pt x="984993" y="1036569"/>
                    <a:pt x="984993" y="1094786"/>
                  </a:cubicBezTo>
                  <a:cubicBezTo>
                    <a:pt x="984993" y="1153002"/>
                    <a:pt x="963392" y="1210794"/>
                    <a:pt x="919355" y="1255413"/>
                  </a:cubicBezTo>
                  <a:lnTo>
                    <a:pt x="697" y="2184206"/>
                  </a:lnTo>
                  <a:lnTo>
                    <a:pt x="7093540" y="2184206"/>
                  </a:lnTo>
                  <a:lnTo>
                    <a:pt x="8148806" y="1094786"/>
                  </a:lnTo>
                  <a:lnTo>
                    <a:pt x="7094096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2948" y="3324653"/>
            <a:ext cx="1054825" cy="1729453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01958" y="388322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048913" y="3298796"/>
            <a:ext cx="6448195" cy="1773698"/>
            <a:chOff x="0" y="0"/>
            <a:chExt cx="7970041" cy="21923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27501" cy="2238837"/>
            </a:xfrm>
            <a:custGeom>
              <a:avLst/>
              <a:gdLst/>
              <a:ahLst/>
              <a:cxnLst/>
              <a:rect r="r" b="b" t="t" l="l"/>
              <a:pathLst>
                <a:path h="2238837" w="8027501">
                  <a:moveTo>
                    <a:pt x="1044834" y="2238837"/>
                  </a:moveTo>
                  <a:lnTo>
                    <a:pt x="8027501" y="2238837"/>
                  </a:lnTo>
                  <a:lnTo>
                    <a:pt x="7126551" y="1287497"/>
                  </a:lnTo>
                  <a:cubicBezTo>
                    <a:pt x="7083880" y="1242319"/>
                    <a:pt x="7061926" y="1182469"/>
                    <a:pt x="7061926" y="1122765"/>
                  </a:cubicBezTo>
                  <a:cubicBezTo>
                    <a:pt x="7061926" y="1063060"/>
                    <a:pt x="7083330" y="1003791"/>
                    <a:pt x="7126551" y="958032"/>
                  </a:cubicBezTo>
                  <a:lnTo>
                    <a:pt x="8026993" y="0"/>
                  </a:lnTo>
                  <a:lnTo>
                    <a:pt x="1044834" y="0"/>
                  </a:lnTo>
                  <a:lnTo>
                    <a:pt x="0" y="1122038"/>
                  </a:lnTo>
                  <a:lnTo>
                    <a:pt x="1044834" y="2238710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193067" y="5460301"/>
            <a:ext cx="1157385" cy="1910409"/>
            <a:chOff x="0" y="0"/>
            <a:chExt cx="1442508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65204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65204">
                  <a:moveTo>
                    <a:pt x="1385928" y="1366393"/>
                  </a:moveTo>
                  <a:lnTo>
                    <a:pt x="392896" y="2365883"/>
                  </a:lnTo>
                  <a:cubicBezTo>
                    <a:pt x="313888" y="2444877"/>
                    <a:pt x="185783" y="2444877"/>
                    <a:pt x="106649" y="2365883"/>
                  </a:cubicBezTo>
                  <a:lnTo>
                    <a:pt x="0" y="2258441"/>
                  </a:lnTo>
                  <a:lnTo>
                    <a:pt x="885752" y="1366393"/>
                  </a:lnTo>
                  <a:cubicBezTo>
                    <a:pt x="964761" y="1286891"/>
                    <a:pt x="964761" y="1157859"/>
                    <a:pt x="885752" y="1078357"/>
                  </a:cubicBezTo>
                  <a:lnTo>
                    <a:pt x="0" y="186944"/>
                  </a:lnTo>
                  <a:lnTo>
                    <a:pt x="106775" y="79502"/>
                  </a:lnTo>
                  <a:cubicBezTo>
                    <a:pt x="185783" y="0"/>
                    <a:pt x="313888" y="0"/>
                    <a:pt x="393023" y="79502"/>
                  </a:cubicBezTo>
                  <a:lnTo>
                    <a:pt x="1386055" y="1078357"/>
                  </a:lnTo>
                  <a:cubicBezTo>
                    <a:pt x="1465204" y="1157859"/>
                    <a:pt x="1465204" y="1286891"/>
                    <a:pt x="1386055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49560" y="6112798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643154" y="5558075"/>
            <a:ext cx="6459589" cy="1714862"/>
            <a:chOff x="0" y="0"/>
            <a:chExt cx="8050915" cy="21373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07826" cy="2183846"/>
            </a:xfrm>
            <a:custGeom>
              <a:avLst/>
              <a:gdLst/>
              <a:ahLst/>
              <a:cxnLst/>
              <a:rect r="r" b="b" t="t" l="l"/>
              <a:pathLst>
                <a:path h="2183846" w="8107826">
                  <a:moveTo>
                    <a:pt x="7058170" y="0"/>
                  </a:moveTo>
                  <a:lnTo>
                    <a:pt x="0" y="0"/>
                  </a:lnTo>
                  <a:lnTo>
                    <a:pt x="914699" y="934001"/>
                  </a:lnTo>
                  <a:cubicBezTo>
                    <a:pt x="957820" y="978046"/>
                    <a:pt x="980005" y="1036395"/>
                    <a:pt x="980005" y="1094602"/>
                  </a:cubicBezTo>
                  <a:cubicBezTo>
                    <a:pt x="980005" y="1152808"/>
                    <a:pt x="958514" y="1210590"/>
                    <a:pt x="914699" y="1255201"/>
                  </a:cubicBezTo>
                  <a:lnTo>
                    <a:pt x="693" y="2183846"/>
                  </a:lnTo>
                  <a:lnTo>
                    <a:pt x="7057616" y="2183846"/>
                  </a:lnTo>
                  <a:lnTo>
                    <a:pt x="8107826" y="1094602"/>
                  </a:lnTo>
                  <a:lnTo>
                    <a:pt x="7058170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811552" y="7605666"/>
            <a:ext cx="1177617" cy="1930779"/>
            <a:chOff x="0" y="0"/>
            <a:chExt cx="1452240" cy="238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770359" y="8268347"/>
            <a:ext cx="314828" cy="605415"/>
            <a:chOff x="0" y="0"/>
            <a:chExt cx="392386" cy="754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4257" y="-32385"/>
              <a:ext cx="433600" cy="842264"/>
            </a:xfrm>
            <a:custGeom>
              <a:avLst/>
              <a:gdLst/>
              <a:ahLst/>
              <a:cxnLst/>
              <a:rect r="r" b="b" t="t" l="l"/>
              <a:pathLst>
                <a:path h="842264" w="433600">
                  <a:moveTo>
                    <a:pt x="94451" y="596138"/>
                  </a:moveTo>
                  <a:lnTo>
                    <a:pt x="273251" y="781304"/>
                  </a:lnTo>
                  <a:cubicBezTo>
                    <a:pt x="332155" y="842264"/>
                    <a:pt x="433600" y="799338"/>
                    <a:pt x="433600" y="712851"/>
                  </a:cubicBezTo>
                  <a:lnTo>
                    <a:pt x="433600" y="129413"/>
                  </a:lnTo>
                  <a:cubicBezTo>
                    <a:pt x="433600" y="42926"/>
                    <a:pt x="332155" y="0"/>
                    <a:pt x="273251" y="60960"/>
                  </a:cubicBezTo>
                  <a:lnTo>
                    <a:pt x="94451" y="246126"/>
                  </a:lnTo>
                  <a:cubicBezTo>
                    <a:pt x="0" y="343027"/>
                    <a:pt x="0" y="499237"/>
                    <a:pt x="9445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3692222" y="7637410"/>
            <a:ext cx="7875902" cy="1867290"/>
            <a:chOff x="0" y="0"/>
            <a:chExt cx="9482419" cy="22481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539880" cy="2294704"/>
            </a:xfrm>
            <a:custGeom>
              <a:avLst/>
              <a:gdLst/>
              <a:ahLst/>
              <a:cxnLst/>
              <a:rect r="r" b="b" t="t" l="l"/>
              <a:pathLst>
                <a:path h="2294704" w="9539880">
                  <a:moveTo>
                    <a:pt x="1243100" y="2294704"/>
                  </a:moveTo>
                  <a:lnTo>
                    <a:pt x="9539880" y="2294704"/>
                  </a:lnTo>
                  <a:lnTo>
                    <a:pt x="8478871" y="1320306"/>
                  </a:lnTo>
                  <a:cubicBezTo>
                    <a:pt x="8428102" y="1273977"/>
                    <a:pt x="8401983" y="1212602"/>
                    <a:pt x="8401983" y="1151376"/>
                  </a:cubicBezTo>
                  <a:cubicBezTo>
                    <a:pt x="8401983" y="1090150"/>
                    <a:pt x="8427448" y="1029371"/>
                    <a:pt x="8478871" y="982446"/>
                  </a:cubicBezTo>
                  <a:lnTo>
                    <a:pt x="9539371" y="0"/>
                  </a:lnTo>
                  <a:lnTo>
                    <a:pt x="1243100" y="0"/>
                  </a:lnTo>
                  <a:lnTo>
                    <a:pt x="0" y="1150631"/>
                  </a:lnTo>
                  <a:lnTo>
                    <a:pt x="1243100" y="2294577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530573" y="674935"/>
            <a:ext cx="6322556" cy="119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56"/>
              </a:lnSpc>
              <a:spcBef>
                <a:spcPct val="0"/>
              </a:spcBef>
            </a:pPr>
            <a:r>
              <a:rPr lang="en-US" sz="6707" spc="6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28110" y="1603387"/>
            <a:ext cx="4466756" cy="1048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0"/>
              </a:lnSpc>
              <a:spcBef>
                <a:spcPct val="0"/>
              </a:spcBef>
            </a:pPr>
            <a:r>
              <a:rPr lang="en-US" sz="2058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Credit card fraud causes billions in financial losses annually.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63363" y="1881047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79705" y="3743163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50452" y="5793505"/>
            <a:ext cx="5864870" cy="140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755" indent="-222377" lvl="1">
              <a:lnSpc>
                <a:spcPts val="2842"/>
              </a:lnSpc>
              <a:buFont typeface="Arial"/>
              <a:buChar char="•"/>
            </a:pPr>
            <a:r>
              <a:rPr lang="en-US" sz="2060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imbalanced datasets</a:t>
            </a:r>
          </a:p>
          <a:p>
            <a:pPr algn="l" marL="444755" indent="-222377" lvl="1">
              <a:lnSpc>
                <a:spcPts val="2842"/>
              </a:lnSpc>
              <a:buFont typeface="Arial"/>
              <a:buChar char="•"/>
            </a:pPr>
            <a:r>
              <a:rPr lang="en-US" sz="2060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Evolvin</a:t>
            </a:r>
            <a:r>
              <a:rPr lang="en-US" sz="2060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 fraud tactics</a:t>
            </a:r>
          </a:p>
          <a:p>
            <a:pPr algn="l" marL="444755" indent="-222377" lvl="1">
              <a:lnSpc>
                <a:spcPts val="2842"/>
              </a:lnSpc>
              <a:buFont typeface="Arial"/>
              <a:buChar char="•"/>
            </a:pPr>
            <a:r>
              <a:rPr lang="en-US" sz="2060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Need for real-time detection</a:t>
            </a:r>
          </a:p>
          <a:p>
            <a:pPr algn="l" marL="0" indent="0" lvl="0">
              <a:lnSpc>
                <a:spcPts val="2842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211443" y="5998498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165898" y="8163611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53129" y="3709795"/>
            <a:ext cx="3636065" cy="130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40"/>
              </a:lnSpc>
            </a:pPr>
            <a:r>
              <a:rPr lang="en-US" sz="2058" spc="20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Detecting fraudulent transactions is difficult due to:</a:t>
            </a:r>
          </a:p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4539982" y="7936814"/>
            <a:ext cx="5988994" cy="136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02"/>
              </a:lnSpc>
              <a:spcBef>
                <a:spcPct val="0"/>
              </a:spcBef>
            </a:pPr>
            <a:r>
              <a:rPr lang="en-US" b="true" sz="1958" spc="19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</a:t>
            </a:r>
            <a:r>
              <a:rPr lang="en-US" sz="1958" spc="1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How can we accurately and efficiently detect fraudulent credit card transactions using data-driven techniques?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4451" y="2108498"/>
            <a:ext cx="5146938" cy="922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3"/>
              </a:lnSpc>
              <a:spcBef>
                <a:spcPct val="0"/>
              </a:spcBef>
            </a:pPr>
            <a:r>
              <a:rPr lang="en-US" sz="2719" spc="26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Understanding the Challenge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987774" y="2605605"/>
            <a:ext cx="1408888" cy="1280807"/>
          </a:xfrm>
          <a:custGeom>
            <a:avLst/>
            <a:gdLst/>
            <a:ahLst/>
            <a:cxnLst/>
            <a:rect r="r" b="b" t="t" l="l"/>
            <a:pathLst>
              <a:path h="1280807" w="1408888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412602" y="1254936"/>
            <a:ext cx="5514973" cy="102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1285417" y="4601281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426816" y="5857197"/>
            <a:ext cx="296905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Arowwai Industries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82178" y="4623534"/>
            <a:ext cx="4482343" cy="102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Rise in online payments has led to increased vulnerabilities.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82178" y="5806979"/>
            <a:ext cx="4718595" cy="239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1989" spc="1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Fraudulent transactions can affect both customers and financial institutions.</a:t>
            </a:r>
          </a:p>
          <a:p>
            <a:pPr algn="l">
              <a:lnSpc>
                <a:spcPts val="2745"/>
              </a:lnSpc>
              <a:spcBef>
                <a:spcPct val="0"/>
              </a:spcBef>
            </a:pPr>
            <a:r>
              <a:rPr lang="en-US" sz="1989" spc="1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Traditional rule-based systems are insufficient — hence, the need for intelligent models.</a:t>
            </a:r>
          </a:p>
          <a:p>
            <a:pPr algn="l" marL="0" indent="0" lvl="0">
              <a:lnSpc>
                <a:spcPts val="2745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482178" y="8681285"/>
            <a:ext cx="4482343" cy="129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Use machine learning to build a predictive model that can classify transactions as fraudulent or legitimate.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822857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2178" y="3775342"/>
            <a:ext cx="4193516" cy="69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6"/>
              </a:lnSpc>
              <a:spcBef>
                <a:spcPct val="0"/>
              </a:spcBef>
            </a:pPr>
            <a:r>
              <a:rPr lang="en-US" b="true" sz="2062" spc="202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Fraud Detection Matters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482178" y="2657626"/>
            <a:ext cx="4991098" cy="93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6"/>
              </a:lnSpc>
              <a:spcBef>
                <a:spcPct val="0"/>
              </a:spcBef>
            </a:pPr>
            <a:r>
              <a:rPr lang="en-US" sz="195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Fraud detection prevents losses, builds trust, ensures compliance and stops criminals early.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745932" y="7826625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Dataset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05194" y="6058576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 Used: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8855" y="4186940"/>
            <a:ext cx="4084645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Isolation Forest?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52289" y="1647716"/>
            <a:ext cx="2961949" cy="79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</a:t>
            </a:r>
            <a:r>
              <a:rPr lang="en-US" b="true" sz="2341" spc="229" u="non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tion Techniques: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78433" y="4878963"/>
            <a:ext cx="5822689" cy="81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METHODOLOGY</a:t>
            </a:r>
            <a:r>
              <a:rPr lang="en-US" sz="5684" spc="198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45932" y="8258874"/>
            <a:ext cx="2961949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Kaggle dataset of credit card fraud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95669" y="6519665"/>
            <a:ext cx="2961949" cy="3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Isolation Forest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77430" y="4638609"/>
            <a:ext cx="4881870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Effective for rare event detection like fraud</a:t>
            </a:r>
          </a:p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Scales well to large datasets</a:t>
            </a:r>
          </a:p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Simple and fast to train</a:t>
            </a:r>
          </a:p>
          <a:p>
            <a:pPr algn="l">
              <a:lnSpc>
                <a:spcPts val="254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052289" y="2578203"/>
            <a:ext cx="2961949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Confusion Matrix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Correlation Matrix Heatmap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Pie Chart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08538" y="7398916"/>
            <a:ext cx="541667" cy="15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1"/>
              </a:lnSpc>
              <a:spcBef>
                <a:spcPct val="0"/>
              </a:spcBef>
            </a:pPr>
            <a:r>
              <a:rPr lang="en-US" sz="98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28292" y="5534302"/>
            <a:ext cx="809844" cy="15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1"/>
              </a:lnSpc>
              <a:spcBef>
                <a:spcPct val="0"/>
              </a:spcBef>
            </a:pPr>
            <a:r>
              <a:rPr lang="en-US" sz="98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17494" y="3653938"/>
            <a:ext cx="826098" cy="15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1"/>
              </a:lnSpc>
              <a:spcBef>
                <a:spcPct val="0"/>
              </a:spcBef>
            </a:pPr>
            <a:r>
              <a:rPr lang="en-US" sz="98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81351" y="1773574"/>
            <a:ext cx="819846" cy="15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1"/>
              </a:lnSpc>
              <a:spcBef>
                <a:spcPct val="0"/>
              </a:spcBef>
            </a:pPr>
            <a:r>
              <a:rPr lang="en-US" sz="98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69979" y="4451350"/>
            <a:ext cx="694804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Output/Result</a:t>
            </a:r>
          </a:p>
        </p:txBody>
      </p:sp>
      <p:sp>
        <p:nvSpPr>
          <p:cNvPr name="AutoShape 3" id="3"/>
          <p:cNvSpPr/>
          <p:nvPr/>
        </p:nvSpPr>
        <p:spPr>
          <a:xfrm>
            <a:off x="3075979" y="6159500"/>
            <a:ext cx="12636095" cy="0"/>
          </a:xfrm>
          <a:prstGeom prst="line">
            <a:avLst/>
          </a:prstGeom>
          <a:ln cap="flat" w="38100">
            <a:solidFill>
              <a:srgbClr val="1C573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628043"/>
            <a:ext cx="9631650" cy="8440106"/>
          </a:xfrm>
          <a:custGeom>
            <a:avLst/>
            <a:gdLst/>
            <a:ahLst/>
            <a:cxnLst/>
            <a:rect r="r" b="b" t="t" l="l"/>
            <a:pathLst>
              <a:path h="8440106" w="9631650">
                <a:moveTo>
                  <a:pt x="0" y="0"/>
                </a:moveTo>
                <a:lnTo>
                  <a:pt x="9631650" y="0"/>
                </a:lnTo>
                <a:lnTo>
                  <a:pt x="9631650" y="8440106"/>
                </a:lnTo>
                <a:lnTo>
                  <a:pt x="0" y="8440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26355" y="3814445"/>
            <a:ext cx="3036540" cy="74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  <a:spcBef>
                <a:spcPct val="0"/>
              </a:spcBef>
            </a:pPr>
            <a:r>
              <a:rPr lang="en-US" b="true" sz="4599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HEAT MAP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4072" y="1970862"/>
            <a:ext cx="8673392" cy="7287438"/>
          </a:xfrm>
          <a:custGeom>
            <a:avLst/>
            <a:gdLst/>
            <a:ahLst/>
            <a:cxnLst/>
            <a:rect r="r" b="b" t="t" l="l"/>
            <a:pathLst>
              <a:path h="7287438" w="8673392">
                <a:moveTo>
                  <a:pt x="0" y="0"/>
                </a:moveTo>
                <a:lnTo>
                  <a:pt x="8673392" y="0"/>
                </a:lnTo>
                <a:lnTo>
                  <a:pt x="8673392" y="7287438"/>
                </a:lnTo>
                <a:lnTo>
                  <a:pt x="0" y="7287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13147"/>
            <a:ext cx="18435043" cy="51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  <a:spcBef>
                <a:spcPct val="0"/>
              </a:spcBef>
            </a:pPr>
            <a:r>
              <a:rPr lang="en-US" b="true" sz="320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----------------------------------------------------------------------------------------------------------------------------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33797" y="1192386"/>
            <a:ext cx="4673941" cy="57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b="true" sz="3547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CONFUSION MATRIX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7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986" y="1028700"/>
            <a:ext cx="6846965" cy="7838668"/>
          </a:xfrm>
          <a:custGeom>
            <a:avLst/>
            <a:gdLst/>
            <a:ahLst/>
            <a:cxnLst/>
            <a:rect r="r" b="b" t="t" l="l"/>
            <a:pathLst>
              <a:path h="7838668" w="6846965">
                <a:moveTo>
                  <a:pt x="0" y="0"/>
                </a:moveTo>
                <a:lnTo>
                  <a:pt x="6846964" y="0"/>
                </a:lnTo>
                <a:lnTo>
                  <a:pt x="6846964" y="7838668"/>
                </a:lnTo>
                <a:lnTo>
                  <a:pt x="0" y="783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57" t="-96864" r="-28278" b="-86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71375" y="4919345"/>
            <a:ext cx="3129855" cy="90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Pie Chart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DAGooC_ZeOA</dc:identifier>
  <dcterms:modified xsi:type="dcterms:W3CDTF">2011-08-01T06:04:30Z</dcterms:modified>
  <cp:revision>1</cp:revision>
  <dc:title>TEAM-13</dc:title>
</cp:coreProperties>
</file>